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5" r:id="rId30"/>
    <p:sldId id="284" r:id="rId31"/>
    <p:sldId id="285" r:id="rId32"/>
    <p:sldId id="286" r:id="rId33"/>
    <p:sldId id="288" r:id="rId34"/>
    <p:sldId id="287" r:id="rId35"/>
    <p:sldId id="299" r:id="rId36"/>
    <p:sldId id="290" r:id="rId37"/>
    <p:sldId id="301" r:id="rId38"/>
    <p:sldId id="303" r:id="rId39"/>
    <p:sldId id="304" r:id="rId40"/>
    <p:sldId id="300" r:id="rId41"/>
    <p:sldId id="302" r:id="rId42"/>
    <p:sldId id="289" r:id="rId43"/>
    <p:sldId id="291" r:id="rId44"/>
    <p:sldId id="292" r:id="rId45"/>
    <p:sldId id="293" r:id="rId46"/>
    <p:sldId id="294" r:id="rId47"/>
    <p:sldId id="295" r:id="rId48"/>
    <p:sldId id="296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5" name="Shape 6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2" name="Shape 7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0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8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1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7.tif"/><Relationship Id="rId18" Type="http://schemas.openxmlformats.org/officeDocument/2006/relationships/image" Target="../media/image72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tif"/><Relationship Id="rId17" Type="http://schemas.openxmlformats.org/officeDocument/2006/relationships/image" Target="../media/image71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0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5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69.tif"/><Relationship Id="rId10" Type="http://schemas.openxmlformats.org/officeDocument/2006/relationships/image" Target="../media/image64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3.tif"/><Relationship Id="rId14" Type="http://schemas.openxmlformats.org/officeDocument/2006/relationships/image" Target="../media/image68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2.png"/><Relationship Id="rId3" Type="http://schemas.openxmlformats.org/officeDocument/2006/relationships/image" Target="../media/image72.png"/><Relationship Id="rId7" Type="http://schemas.openxmlformats.org/officeDocument/2006/relationships/image" Target="../media/image85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1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3.png"/><Relationship Id="rId15" Type="http://schemas.openxmlformats.org/officeDocument/2006/relationships/image" Target="../media/image88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2.jpeg"/><Relationship Id="rId9" Type="http://schemas.openxmlformats.org/officeDocument/2006/relationships/image" Target="../media/image86.png"/><Relationship Id="rId1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45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45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5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46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46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469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47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47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47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47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47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47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48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8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48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487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484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5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489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00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497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49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9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96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492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49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49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49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2" animBg="1" advAuto="0"/>
      <p:bldP spid="472" grpId="3" animBg="1" advAuto="0"/>
      <p:bldP spid="476" grpId="1" animBg="1" advAuto="0"/>
      <p:bldP spid="481" grpId="4" animBg="1" advAuto="0"/>
      <p:bldP spid="500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0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0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0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0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1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1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1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52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52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52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528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1" animBg="1" advAuto="0"/>
      <p:bldP spid="521" grpId="2" animBg="1" advAuto="0"/>
      <p:bldP spid="527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3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53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53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53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54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4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54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55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55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55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55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6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9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1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8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8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8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84" name="R…"/>
          <p:cNvSpPr txBox="1"/>
          <p:nvPr/>
        </p:nvSpPr>
        <p:spPr>
          <a:xfrm>
            <a:off x="20816513" y="6194021"/>
            <a:ext cx="1608922" cy="10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85" name="Function"/>
          <p:cNvSpPr txBox="1"/>
          <p:nvPr/>
        </p:nvSpPr>
        <p:spPr>
          <a:xfrm>
            <a:off x="14317019" y="6526850"/>
            <a:ext cx="1753799" cy="58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86" name="Arguments"/>
          <p:cNvSpPr txBox="1"/>
          <p:nvPr/>
        </p:nvSpPr>
        <p:spPr>
          <a:xfrm>
            <a:off x="17607488" y="6559707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8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9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9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</a:t>
            </a: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96" name="Bundle of functions…"/>
          <p:cNvSpPr txBox="1"/>
          <p:nvPr/>
        </p:nvSpPr>
        <p:spPr>
          <a:xfrm>
            <a:off x="19927988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97" name="Reproducible code…"/>
          <p:cNvSpPr txBox="1"/>
          <p:nvPr/>
        </p:nvSpPr>
        <p:spPr>
          <a:xfrm>
            <a:off x="13711973" y="7951544"/>
            <a:ext cx="296546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98" name="Input args. X, Y…"/>
          <p:cNvSpPr txBox="1"/>
          <p:nvPr/>
        </p:nvSpPr>
        <p:spPr>
          <a:xfrm>
            <a:off x="16714846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18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3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4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5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6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33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27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8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9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0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1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2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34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6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8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0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1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2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6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7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8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1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2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4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7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8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6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67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68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669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670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6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7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8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9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691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3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4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5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6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697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698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699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00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01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6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07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08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09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10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11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12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13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29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1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45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30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2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3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5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7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9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0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1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2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61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46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63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64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65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69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66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67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68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770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1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2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3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4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5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6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7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8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9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0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1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2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3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4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86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787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788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790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  <p:bldP spid="790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79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795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79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98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0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02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04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10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05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06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1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2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13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4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15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16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19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20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21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27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2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25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8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29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0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32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3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37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4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46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43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44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45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4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5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5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5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5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6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6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6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6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6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6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6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6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87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87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87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87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87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87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87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87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881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882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6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7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9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890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892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893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894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5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6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7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898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899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900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901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2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4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905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6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7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8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909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910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913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4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16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917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338861"/>
            <a:ext cx="5360781" cy="2147099"/>
            <a:chOff x="0" y="-66906"/>
            <a:chExt cx="5360780" cy="2147097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dirty="0"/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724261" y="-66906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3600" dirty="0"/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5566A21-C197-0D89-42C0-1EEB04EFF517}"/>
              </a:ext>
            </a:extLst>
          </p:cNvPr>
          <p:cNvSpPr txBox="1"/>
          <p:nvPr/>
        </p:nvSpPr>
        <p:spPr>
          <a:xfrm>
            <a:off x="5109684" y="12302685"/>
            <a:ext cx="74299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questions and comments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5A2D3B9-BBA0-4599-5DA9-74890626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20" y="1774728"/>
            <a:ext cx="9128266" cy="91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4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2" animBg="1" advAuto="0"/>
      <p:bldP spid="1449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2" animBg="1" advAuto="0"/>
      <p:bldP spid="149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221157"/>
            <a:ext cx="10300942" cy="3209833"/>
            <a:chOff x="0" y="-898095"/>
            <a:chExt cx="10300940" cy="3209831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89917" y="-898095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https://</a:t>
              </a:r>
              <a:r>
                <a:rPr lang="en-GB" dirty="0" err="1"/>
                <a:t>www.rstudio.com</a:t>
              </a:r>
              <a:r>
                <a:rPr lang="en-GB" dirty="0"/>
                <a:t>/</a:t>
              </a:r>
              <a:r>
                <a:rPr lang="en-GB" dirty="0" err="1"/>
                <a:t>wp</a:t>
              </a:r>
              <a:r>
                <a:rPr lang="en-GB" dirty="0"/>
                <a:t>-content/uploads/2015/02/</a:t>
              </a:r>
              <a:r>
                <a:rPr lang="en-GB" dirty="0" err="1"/>
                <a:t>rmarkdown-cheatsheet.pdf</a:t>
              </a:r>
              <a:br>
                <a:rPr lang="en-GB" dirty="0"/>
              </a:br>
              <a:endParaRPr lang="en-GB" dirty="0"/>
            </a:p>
            <a:p>
              <a:r>
                <a:rPr lang="en-GB" dirty="0"/>
                <a:t>https://</a:t>
              </a:r>
              <a:r>
                <a:rPr lang="en-GB" dirty="0" err="1"/>
                <a:t>rmarkdown.rstudio.com</a:t>
              </a:r>
              <a:r>
                <a:rPr lang="en-GB" dirty="0"/>
                <a:t>/lesson-1.html</a:t>
              </a:r>
              <a:endParaRPr dirty="0"/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F3F9DF9F-B4AD-C692-A32B-037900F91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2" y="3664612"/>
            <a:ext cx="8128000" cy="812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10E58B-E234-8A69-5910-4C614CD9B0F9}"/>
              </a:ext>
            </a:extLst>
          </p:cNvPr>
          <p:cNvSpPr txBox="1"/>
          <p:nvPr/>
        </p:nvSpPr>
        <p:spPr>
          <a:xfrm>
            <a:off x="14788942" y="12035056"/>
            <a:ext cx="74299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58547596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" grpId="0" animBg="1" advAuto="0"/>
      <p:bldP spid="1704" grpId="0" animBg="1" advAuto="0"/>
      <p:bldP spid="1708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5851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FE717-7D5D-2D95-B96D-A506ED2875F9}"/>
              </a:ext>
            </a:extLst>
          </p:cNvPr>
          <p:cNvSpPr/>
          <p:nvPr/>
        </p:nvSpPr>
        <p:spPr>
          <a:xfrm>
            <a:off x="869177" y="657239"/>
            <a:ext cx="11222927" cy="1041231"/>
          </a:xfrm>
          <a:prstGeom prst="roundRect">
            <a:avLst/>
          </a:prstGeom>
          <a:solidFill>
            <a:srgbClr val="81A589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55363-191E-B523-0300-EFF475BACDF2}"/>
              </a:ext>
            </a:extLst>
          </p:cNvPr>
          <p:cNvGrpSpPr/>
          <p:nvPr/>
        </p:nvGrpSpPr>
        <p:grpSpPr>
          <a:xfrm>
            <a:off x="975531" y="742964"/>
            <a:ext cx="22078221" cy="12257526"/>
            <a:chOff x="918381" y="285764"/>
            <a:chExt cx="22078221" cy="12257526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D4F409-5F95-A0E6-0CBE-0678DBF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7052" y="1172710"/>
              <a:ext cx="5289550" cy="445220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7F7A3-A6E6-4627-5A71-6E1EAF04E7B9}"/>
                </a:ext>
              </a:extLst>
            </p:cNvPr>
            <p:cNvGrpSpPr/>
            <p:nvPr/>
          </p:nvGrpSpPr>
          <p:grpSpPr>
            <a:xfrm>
              <a:off x="10754483" y="2228473"/>
              <a:ext cx="6534926" cy="1971675"/>
              <a:chOff x="10754483" y="2228473"/>
              <a:chExt cx="6534926" cy="1971675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1F7CF7B-BA2A-E44B-2A51-2B0D31FE18C1}"/>
                  </a:ext>
                </a:extLst>
              </p:cNvPr>
              <p:cNvSpPr/>
              <p:nvPr/>
            </p:nvSpPr>
            <p:spPr>
              <a:xfrm>
                <a:off x="10754483" y="2228473"/>
                <a:ext cx="6534926" cy="197167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0654D-1C02-E235-ED1B-0C60C2266503}"/>
                  </a:ext>
                </a:extLst>
              </p:cNvPr>
              <p:cNvSpPr txBox="1"/>
              <p:nvPr/>
            </p:nvSpPr>
            <p:spPr>
              <a:xfrm>
                <a:off x="11109094" y="2454011"/>
                <a:ext cx="6043321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ysClr val="windowText" lastClr="000000"/>
                    </a:solidFill>
                  </a:rPr>
                  <a:t>You</a:t>
                </a:r>
                <a:br>
                  <a:rPr lang="en-DK" sz="4000" b="1" dirty="0">
                    <a:solidFill>
                      <a:sysClr val="windowText" lastClr="000000"/>
                    </a:solidFill>
                  </a:rPr>
                </a:br>
                <a:r>
                  <a:rPr lang="en-DK" sz="4000" dirty="0">
                    <a:solidFill>
                      <a:sysClr val="windowText" lastClr="000000"/>
                    </a:solidFill>
                  </a:rPr>
                  <a:t>The researcher with R skills! 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pic>
          <p:nvPicPr>
            <p:cNvPr id="6" name="Picture 5" descr="A picture containing cosmetic&#10;&#10;Description automatically generated">
              <a:extLst>
                <a:ext uri="{FF2B5EF4-FFF2-40B4-BE49-F238E27FC236}">
                  <a16:creationId xmlns:a16="http://schemas.microsoft.com/office/drawing/2014/main" id="{7A874CAF-35CA-ABA5-31FA-1232421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81" y="4200148"/>
              <a:ext cx="6003043" cy="4060882"/>
            </a:xfrm>
            <a:prstGeom prst="rect">
              <a:avLst/>
            </a:prstGeom>
          </p:spPr>
        </p:pic>
        <p:pic>
          <p:nvPicPr>
            <p:cNvPr id="9" name="Picture 8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C3CEEBE7-38FB-17B2-486B-33FA66BD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995" y="8369037"/>
              <a:ext cx="6302607" cy="417425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9305FE-1C52-46F2-241F-619633F5E4DE}"/>
                </a:ext>
              </a:extLst>
            </p:cNvPr>
            <p:cNvGrpSpPr/>
            <p:nvPr/>
          </p:nvGrpSpPr>
          <p:grpSpPr>
            <a:xfrm>
              <a:off x="10872501" y="8911627"/>
              <a:ext cx="6216882" cy="3089874"/>
              <a:chOff x="10872501" y="8911627"/>
              <a:chExt cx="6216882" cy="308987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D1659F6-ED59-3330-9824-13C12C03A328}"/>
                  </a:ext>
                </a:extLst>
              </p:cNvPr>
              <p:cNvSpPr/>
              <p:nvPr/>
            </p:nvSpPr>
            <p:spPr>
              <a:xfrm>
                <a:off x="10872501" y="8911627"/>
                <a:ext cx="5510420" cy="3089874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422477-CFD1-4F5A-EBE2-4C8BC5703FCC}"/>
                  </a:ext>
                </a:extLst>
              </p:cNvPr>
              <p:cNvSpPr txBox="1"/>
              <p:nvPr/>
            </p:nvSpPr>
            <p:spPr>
              <a:xfrm>
                <a:off x="11134880" y="9481537"/>
                <a:ext cx="5954503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disease of interest</a:t>
                </a:r>
                <a:b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Psoriasis, an immune-mediated skin disorder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A03975-BA96-19F9-B4A0-1552B4187CB5}"/>
                </a:ext>
              </a:extLst>
            </p:cNvPr>
            <p:cNvSpPr txBox="1"/>
            <p:nvPr/>
          </p:nvSpPr>
          <p:spPr>
            <a:xfrm>
              <a:off x="1097777" y="285764"/>
              <a:ext cx="1067119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K" sz="48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Let’s use R to perform a statistical analysis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EDE844-6CC4-67FE-B142-A250DA7E9472}"/>
                </a:ext>
              </a:extLst>
            </p:cNvPr>
            <p:cNvGrpSpPr/>
            <p:nvPr/>
          </p:nvGrpSpPr>
          <p:grpSpPr>
            <a:xfrm>
              <a:off x="7263005" y="4587276"/>
              <a:ext cx="7052991" cy="3581735"/>
              <a:chOff x="7263005" y="4587276"/>
              <a:chExt cx="7052991" cy="358173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6438AEF-0183-CF01-2CC5-D7CE398FC7BC}"/>
                  </a:ext>
                </a:extLst>
              </p:cNvPr>
              <p:cNvSpPr/>
              <p:nvPr/>
            </p:nvSpPr>
            <p:spPr>
              <a:xfrm>
                <a:off x="7263005" y="4587276"/>
                <a:ext cx="7052991" cy="358173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3BCAF-F3D4-43A6-2A73-14C9454A89A3}"/>
                  </a:ext>
                </a:extLst>
              </p:cNvPr>
              <p:cNvSpPr txBox="1"/>
              <p:nvPr/>
            </p:nvSpPr>
            <p:spPr>
              <a:xfrm>
                <a:off x="7463031" y="4730151"/>
                <a:ext cx="6797133" cy="3180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data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Gene expression data i.e. how much a gene is used to produce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a protein. Multiple genes measured in an array.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8260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234559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280403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REGRESSION MODELS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7712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405992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260836" y="9339573"/>
            <a:ext cx="313000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TESTS/</a:t>
            </a:r>
            <a:br>
              <a:rPr lang="en-GB" dirty="0"/>
            </a:br>
            <a:r>
              <a:rPr dirty="0"/>
              <a:t>COMPARISONS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0E58B-E234-8A69-5910-4C614CD9B0F9}"/>
              </a:ext>
            </a:extLst>
          </p:cNvPr>
          <p:cNvSpPr txBox="1"/>
          <p:nvPr/>
        </p:nvSpPr>
        <p:spPr>
          <a:xfrm>
            <a:off x="13344435" y="12028241"/>
            <a:ext cx="107401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Padlet QR for group exercise 2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Please write 1-2 sentences about your final conclusion(s)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1727CD8-7C9F-37C4-39EF-C650EB38E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229" y="3467024"/>
            <a:ext cx="8128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10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56515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1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972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3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7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8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9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80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82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6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983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4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5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987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988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989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91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992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993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994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995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6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006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997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998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999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000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1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2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3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4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5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07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0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1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2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013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4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5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016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018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019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020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023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024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25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026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029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027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028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30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034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031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032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7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8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9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0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1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2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3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47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044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045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46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48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049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050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051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052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053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4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055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056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057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058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9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060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061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062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063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64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065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6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067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9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3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6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79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0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1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2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3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87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084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085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86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88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89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0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1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092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3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4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5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096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097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098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9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00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101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5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6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7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8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0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111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112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113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19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116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117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8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20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121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122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123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124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125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6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7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8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9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0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1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2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3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4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5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6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37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9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142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43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44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145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147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148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149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0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2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53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4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5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6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7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8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159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160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61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4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6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167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175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173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168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69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0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1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2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174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4705</Words>
  <Application>Microsoft Macintosh PowerPoint</Application>
  <PresentationFormat>Custom</PresentationFormat>
  <Paragraphs>936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11</cp:revision>
  <dcterms:modified xsi:type="dcterms:W3CDTF">2022-06-16T05:18:51Z</dcterms:modified>
</cp:coreProperties>
</file>